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67" r:id="rId14"/>
    <p:sldId id="268" r:id="rId15"/>
    <p:sldId id="270" r:id="rId16"/>
    <p:sldId id="293" r:id="rId17"/>
    <p:sldId id="271" r:id="rId18"/>
    <p:sldId id="272" r:id="rId19"/>
    <p:sldId id="276" r:id="rId20"/>
    <p:sldId id="274" r:id="rId21"/>
    <p:sldId id="277" r:id="rId22"/>
    <p:sldId id="275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90" r:id="rId33"/>
    <p:sldId id="287" r:id="rId34"/>
    <p:sldId id="288" r:id="rId35"/>
    <p:sldId id="294" r:id="rId36"/>
    <p:sldId id="289" r:id="rId37"/>
    <p:sldId id="291" r:id="rId38"/>
    <p:sldId id="292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45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7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6E1F9-2E8C-45CD-A555-26A0BB7E67AD}" type="datetimeFigureOut">
              <a:rPr lang="en-GB" smtClean="0"/>
              <a:t>16/10/2016 Sunday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9066E-0095-4943-AE83-D3DBE402BC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4015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6E1F9-2E8C-45CD-A555-26A0BB7E67AD}" type="datetimeFigureOut">
              <a:rPr lang="en-GB" smtClean="0"/>
              <a:t>16/10/2016 Sunday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9066E-0095-4943-AE83-D3DBE402BC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9696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6E1F9-2E8C-45CD-A555-26A0BB7E67AD}" type="datetimeFigureOut">
              <a:rPr lang="en-GB" smtClean="0"/>
              <a:t>16/10/2016 Sunday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9066E-0095-4943-AE83-D3DBE402BC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641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6E1F9-2E8C-45CD-A555-26A0BB7E67AD}" type="datetimeFigureOut">
              <a:rPr lang="en-GB" smtClean="0"/>
              <a:t>16/10/2016 Sunday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9066E-0095-4943-AE83-D3DBE402BC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6403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6E1F9-2E8C-45CD-A555-26A0BB7E67AD}" type="datetimeFigureOut">
              <a:rPr lang="en-GB" smtClean="0"/>
              <a:t>16/10/2016 Sunday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9066E-0095-4943-AE83-D3DBE402BC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93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6E1F9-2E8C-45CD-A555-26A0BB7E67AD}" type="datetimeFigureOut">
              <a:rPr lang="en-GB" smtClean="0"/>
              <a:t>16/10/2016 Sunday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9066E-0095-4943-AE83-D3DBE402BC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894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6E1F9-2E8C-45CD-A555-26A0BB7E67AD}" type="datetimeFigureOut">
              <a:rPr lang="en-GB" smtClean="0"/>
              <a:t>16/10/2016 Sunday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9066E-0095-4943-AE83-D3DBE402BC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4266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6E1F9-2E8C-45CD-A555-26A0BB7E67AD}" type="datetimeFigureOut">
              <a:rPr lang="en-GB" smtClean="0"/>
              <a:t>16/10/2016 Sunday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9066E-0095-4943-AE83-D3DBE402BC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9101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6E1F9-2E8C-45CD-A555-26A0BB7E67AD}" type="datetimeFigureOut">
              <a:rPr lang="en-GB" smtClean="0"/>
              <a:t>16/10/2016 Sunday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9066E-0095-4943-AE83-D3DBE402BC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4242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6E1F9-2E8C-45CD-A555-26A0BB7E67AD}" type="datetimeFigureOut">
              <a:rPr lang="en-GB" smtClean="0"/>
              <a:t>16/10/2016 Sunday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9066E-0095-4943-AE83-D3DBE402BC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692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6E1F9-2E8C-45CD-A555-26A0BB7E67AD}" type="datetimeFigureOut">
              <a:rPr lang="en-GB" smtClean="0"/>
              <a:t>16/10/2016 Sunday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9066E-0095-4943-AE83-D3DBE402BC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17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76E1F9-2E8C-45CD-A555-26A0BB7E67AD}" type="datetimeFigureOut">
              <a:rPr lang="en-GB" smtClean="0"/>
              <a:t>16/10/2016 Sunday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9066E-0095-4943-AE83-D3DBE402BC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102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41338"/>
            <a:ext cx="9144000" cy="744537"/>
          </a:xfrm>
        </p:spPr>
        <p:txBody>
          <a:bodyPr>
            <a:normAutofit/>
          </a:bodyPr>
          <a:lstStyle/>
          <a:p>
            <a:r>
              <a:rPr lang="en-GB" sz="4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Servant- sin bearer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382713"/>
            <a:ext cx="9144000" cy="444500"/>
          </a:xfrm>
        </p:spPr>
        <p:txBody>
          <a:bodyPr>
            <a:normAutofit lnSpcReduction="10000"/>
          </a:bodyPr>
          <a:lstStyle/>
          <a:p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Isaiah 52:13-53:12</a:t>
            </a:r>
          </a:p>
        </p:txBody>
      </p:sp>
    </p:spTree>
    <p:extLst>
      <p:ext uri="{BB962C8B-B14F-4D97-AF65-F5344CB8AC3E}">
        <p14:creationId xmlns:p14="http://schemas.microsoft.com/office/powerpoint/2010/main" val="2775589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41338"/>
            <a:ext cx="9144000" cy="744537"/>
          </a:xfrm>
        </p:spPr>
        <p:txBody>
          <a:bodyPr>
            <a:normAutofit/>
          </a:bodyPr>
          <a:lstStyle/>
          <a:p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Servant- sin bearer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382713"/>
            <a:ext cx="9144000" cy="444500"/>
          </a:xfrm>
        </p:spPr>
        <p:txBody>
          <a:bodyPr>
            <a:normAutofit/>
          </a:bodyPr>
          <a:lstStyle/>
          <a:p>
            <a:r>
              <a:rPr lang="en-GB" sz="1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Isaiah 52:13-53:12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4875" y="1751162"/>
            <a:ext cx="1066224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en-GB" sz="28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Introduction 52:13-15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GB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wisdom and final exaltation of the servant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Shocking news for listeners</a:t>
            </a:r>
          </a:p>
        </p:txBody>
      </p:sp>
    </p:spTree>
    <p:extLst>
      <p:ext uri="{BB962C8B-B14F-4D97-AF65-F5344CB8AC3E}">
        <p14:creationId xmlns:p14="http://schemas.microsoft.com/office/powerpoint/2010/main" val="213216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41338"/>
            <a:ext cx="9144000" cy="744537"/>
          </a:xfrm>
        </p:spPr>
        <p:txBody>
          <a:bodyPr>
            <a:normAutofit/>
          </a:bodyPr>
          <a:lstStyle/>
          <a:p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Servant- sin bearer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382713"/>
            <a:ext cx="9144000" cy="444500"/>
          </a:xfrm>
        </p:spPr>
        <p:txBody>
          <a:bodyPr>
            <a:normAutofit/>
          </a:bodyPr>
          <a:lstStyle/>
          <a:p>
            <a:r>
              <a:rPr lang="en-GB" sz="1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Isaiah 52:13-53:12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4875" y="1751162"/>
            <a:ext cx="106622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en-GB" sz="28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Introduction 52:13-15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GB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wisdom and final exaltation of the servant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GB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Shocking news for listeners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Startling news for all nations</a:t>
            </a:r>
          </a:p>
        </p:txBody>
      </p:sp>
    </p:spTree>
    <p:extLst>
      <p:ext uri="{BB962C8B-B14F-4D97-AF65-F5344CB8AC3E}">
        <p14:creationId xmlns:p14="http://schemas.microsoft.com/office/powerpoint/2010/main" val="1837762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41338"/>
            <a:ext cx="9144000" cy="744537"/>
          </a:xfrm>
        </p:spPr>
        <p:txBody>
          <a:bodyPr>
            <a:normAutofit/>
          </a:bodyPr>
          <a:lstStyle/>
          <a:p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Servant- sin bearer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382713"/>
            <a:ext cx="9144000" cy="444500"/>
          </a:xfrm>
        </p:spPr>
        <p:txBody>
          <a:bodyPr>
            <a:normAutofit/>
          </a:bodyPr>
          <a:lstStyle/>
          <a:p>
            <a:r>
              <a:rPr lang="en-GB" sz="1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Isaiah 52:13-53:12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4875" y="1751162"/>
            <a:ext cx="106622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en-GB" sz="28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Introduction 52:13-15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GB" sz="2000" b="1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wisdom of the servant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GB" sz="2000" b="1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Shocking news for listeners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Startling news for all nations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80558" y="3429000"/>
            <a:ext cx="9213012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lgerian" panose="04020705040A02060702" pitchFamily="82" charset="0"/>
              </a:rPr>
              <a:t>YHWH = y</a:t>
            </a:r>
            <a:r>
              <a:rPr lang="en-GB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nstantia" panose="02030602050306030303" pitchFamily="18" charset="0"/>
              </a:rPr>
              <a:t>e</a:t>
            </a:r>
            <a:r>
              <a:rPr lang="en-GB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lgerian" panose="04020705040A02060702" pitchFamily="82" charset="0"/>
              </a:rPr>
              <a:t>h</a:t>
            </a:r>
            <a:r>
              <a:rPr lang="en-GB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nstantia" panose="02030602050306030303" pitchFamily="18" charset="0"/>
              </a:rPr>
              <a:t>o</a:t>
            </a:r>
            <a:r>
              <a:rPr lang="en-GB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lgerian" panose="04020705040A02060702" pitchFamily="82" charset="0"/>
              </a:rPr>
              <a:t>w</a:t>
            </a:r>
            <a:r>
              <a:rPr lang="en-GB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nstantia" panose="02030602050306030303" pitchFamily="18" charset="0"/>
              </a:rPr>
              <a:t>a</a:t>
            </a:r>
            <a:r>
              <a:rPr lang="en-GB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lgerian" panose="04020705040A02060702" pitchFamily="82" charset="0"/>
              </a:rPr>
              <a:t>h </a:t>
            </a:r>
            <a:r>
              <a:rPr lang="en-GB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roadway" panose="04040905080B02020502" pitchFamily="82" charset="0"/>
              </a:rPr>
              <a:t>(Jehovah) </a:t>
            </a:r>
            <a:r>
              <a:rPr lang="en-GB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nstantia" panose="02030602050306030303" pitchFamily="18" charset="0"/>
              </a:rPr>
              <a:t>or </a:t>
            </a:r>
            <a:r>
              <a:rPr lang="en-GB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lgerian" panose="04020705040A02060702" pitchFamily="82" charset="0"/>
              </a:rPr>
              <a:t>y</a:t>
            </a:r>
            <a:r>
              <a:rPr lang="en-GB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nstantia" panose="02030602050306030303" pitchFamily="18" charset="0"/>
              </a:rPr>
              <a:t>a</a:t>
            </a:r>
            <a:r>
              <a:rPr lang="en-GB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lgerian" panose="04020705040A02060702" pitchFamily="82" charset="0"/>
              </a:rPr>
              <a:t>hw</a:t>
            </a:r>
            <a:r>
              <a:rPr lang="en-GB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nstantia" panose="02030602050306030303" pitchFamily="18" charset="0"/>
              </a:rPr>
              <a:t>e</a:t>
            </a:r>
            <a:r>
              <a:rPr lang="en-GB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lgerian" panose="04020705040A02060702" pitchFamily="82" charset="0"/>
              </a:rPr>
              <a:t>h </a:t>
            </a:r>
            <a:r>
              <a:rPr lang="en-GB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roadway" panose="04040905080B02020502" pitchFamily="82" charset="0"/>
              </a:rPr>
              <a:t>(Yahweh)</a:t>
            </a:r>
          </a:p>
          <a:p>
            <a:r>
              <a:rPr lang="en-GB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lgerian" panose="04020705040A02060702" pitchFamily="82" charset="0"/>
              </a:rPr>
              <a:t>Nzh = </a:t>
            </a:r>
            <a:r>
              <a:rPr lang="en-GB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roadway" panose="04040905080B02020502" pitchFamily="82" charset="0"/>
              </a:rPr>
              <a:t>to sprinkle </a:t>
            </a:r>
            <a:r>
              <a:rPr lang="en-GB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nstantia" panose="02030602050306030303" pitchFamily="18" charset="0"/>
              </a:rPr>
              <a:t>or </a:t>
            </a:r>
            <a:r>
              <a:rPr lang="en-GB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lgerian" panose="04020705040A02060702" pitchFamily="82" charset="0"/>
              </a:rPr>
              <a:t>nzh = </a:t>
            </a:r>
            <a:r>
              <a:rPr lang="en-GB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roadway" panose="04040905080B02020502" pitchFamily="82" charset="0"/>
              </a:rPr>
              <a:t>to startle</a:t>
            </a:r>
            <a:endParaRPr lang="en-GB" sz="28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670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41338"/>
            <a:ext cx="9144000" cy="744537"/>
          </a:xfrm>
        </p:spPr>
        <p:txBody>
          <a:bodyPr>
            <a:normAutofit/>
          </a:bodyPr>
          <a:lstStyle/>
          <a:p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Servant- sin bearer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382713"/>
            <a:ext cx="9144000" cy="444500"/>
          </a:xfrm>
        </p:spPr>
        <p:txBody>
          <a:bodyPr>
            <a:normAutofit/>
          </a:bodyPr>
          <a:lstStyle/>
          <a:p>
            <a:r>
              <a:rPr lang="en-GB" sz="1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Isaiah 52:13-53:12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4875" y="1751162"/>
            <a:ext cx="106622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en-GB" sz="28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Introduction 52:13-15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GB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wisdom of the servant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GB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Shocking news for listeners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Startling news for all nations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52550" y="3429000"/>
            <a:ext cx="10144125" cy="224676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“Nations all over the world will be in awe, taken aback,</a:t>
            </a:r>
            <a:b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kings shocked into silence when they see him.</a:t>
            </a:r>
            <a:b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what was unheard of they’ll see with their own eyes, what was unthinkable they’ll have right before them.” 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(52:15 – The Message)</a:t>
            </a:r>
            <a:endParaRPr lang="en-GB" sz="2800" b="1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63500">
                  <a:srgbClr val="FFFF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669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41338"/>
            <a:ext cx="9144000" cy="744537"/>
          </a:xfrm>
        </p:spPr>
        <p:txBody>
          <a:bodyPr>
            <a:normAutofit/>
          </a:bodyPr>
          <a:lstStyle/>
          <a:p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Servant- sin bearer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382713"/>
            <a:ext cx="9144000" cy="444500"/>
          </a:xfrm>
        </p:spPr>
        <p:txBody>
          <a:bodyPr>
            <a:normAutofit/>
          </a:bodyPr>
          <a:lstStyle/>
          <a:p>
            <a:r>
              <a:rPr lang="en-GB" sz="1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Isaiah 52:13-53:12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4875" y="1751162"/>
            <a:ext cx="10662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en-GB" sz="20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Introduction 52:13-15</a:t>
            </a:r>
          </a:p>
          <a:p>
            <a:pPr marL="514350" indent="-514350">
              <a:buAutoNum type="alphaUcPeriod"/>
            </a:pPr>
            <a:r>
              <a:rPr lang="en-GB" sz="28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Servant’s rejection 53:1-3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38276" y="2582159"/>
            <a:ext cx="70104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has believed our message? 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(v.1)</a:t>
            </a:r>
            <a:endParaRPr lang="en-GB" sz="2800" b="1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63500">
                  <a:srgbClr val="FFFF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099940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41338"/>
            <a:ext cx="9144000" cy="744537"/>
          </a:xfrm>
        </p:spPr>
        <p:txBody>
          <a:bodyPr>
            <a:normAutofit/>
          </a:bodyPr>
          <a:lstStyle/>
          <a:p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Servant- sin bearer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382713"/>
            <a:ext cx="9144000" cy="444500"/>
          </a:xfrm>
        </p:spPr>
        <p:txBody>
          <a:bodyPr>
            <a:normAutofit/>
          </a:bodyPr>
          <a:lstStyle/>
          <a:p>
            <a:r>
              <a:rPr lang="en-GB" sz="1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Isaiah 52:13-53:12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4875" y="1751162"/>
            <a:ext cx="10662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en-GB" sz="20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Introduction 52:13-15</a:t>
            </a:r>
          </a:p>
          <a:p>
            <a:pPr marL="514350" indent="-514350">
              <a:buAutoNum type="alphaUcPeriod"/>
            </a:pPr>
            <a:r>
              <a:rPr lang="en-GB" sz="28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Servant’s rejection 53:1-3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38276" y="2582159"/>
            <a:ext cx="7010400" cy="95410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has believed our message? 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(v.1)</a:t>
            </a:r>
          </a:p>
          <a:p>
            <a:pPr algn="ctr"/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Reasons for unbelief</a:t>
            </a:r>
          </a:p>
        </p:txBody>
      </p:sp>
    </p:spTree>
    <p:extLst>
      <p:ext uri="{BB962C8B-B14F-4D97-AF65-F5344CB8AC3E}">
        <p14:creationId xmlns:p14="http://schemas.microsoft.com/office/powerpoint/2010/main" val="104888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41338"/>
            <a:ext cx="9144000" cy="744537"/>
          </a:xfrm>
        </p:spPr>
        <p:txBody>
          <a:bodyPr>
            <a:normAutofit/>
          </a:bodyPr>
          <a:lstStyle/>
          <a:p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Servant- sin bearer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382713"/>
            <a:ext cx="9144000" cy="444500"/>
          </a:xfrm>
        </p:spPr>
        <p:txBody>
          <a:bodyPr>
            <a:normAutofit/>
          </a:bodyPr>
          <a:lstStyle/>
          <a:p>
            <a:r>
              <a:rPr lang="en-GB" sz="1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Isaiah 52:13-53:12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4875" y="1751162"/>
            <a:ext cx="10662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en-GB" sz="20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Introduction 52:13-15</a:t>
            </a:r>
          </a:p>
          <a:p>
            <a:pPr marL="514350" indent="-514350">
              <a:buAutoNum type="alphaUcPeriod"/>
            </a:pPr>
            <a:r>
              <a:rPr lang="en-GB" sz="28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Servant’s rejection 53:1-3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38276" y="2582159"/>
            <a:ext cx="7010400" cy="138499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has believed our message? 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(v.1)</a:t>
            </a:r>
          </a:p>
          <a:p>
            <a:pPr algn="ctr"/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Reasons for unbelief</a:t>
            </a:r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Unexpectedly timid beginnings</a:t>
            </a:r>
          </a:p>
        </p:txBody>
      </p:sp>
    </p:spTree>
    <p:extLst>
      <p:ext uri="{BB962C8B-B14F-4D97-AF65-F5344CB8AC3E}">
        <p14:creationId xmlns:p14="http://schemas.microsoft.com/office/powerpoint/2010/main" val="276783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41338"/>
            <a:ext cx="9144000" cy="744537"/>
          </a:xfrm>
        </p:spPr>
        <p:txBody>
          <a:bodyPr>
            <a:normAutofit/>
          </a:bodyPr>
          <a:lstStyle/>
          <a:p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Servant- sin bearer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382713"/>
            <a:ext cx="9144000" cy="444500"/>
          </a:xfrm>
        </p:spPr>
        <p:txBody>
          <a:bodyPr>
            <a:normAutofit/>
          </a:bodyPr>
          <a:lstStyle/>
          <a:p>
            <a:r>
              <a:rPr lang="en-GB" sz="1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Isaiah 52:13-53:12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4875" y="1751162"/>
            <a:ext cx="10662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en-GB" sz="20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Introduction 52:13-15</a:t>
            </a:r>
          </a:p>
          <a:p>
            <a:pPr marL="514350" indent="-514350">
              <a:buAutoNum type="alphaUcPeriod"/>
            </a:pPr>
            <a:r>
              <a:rPr lang="en-GB" sz="28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Servant’s rejection 53:1-3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38276" y="2582159"/>
            <a:ext cx="7010400" cy="181588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has believed our message? 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(v.1)</a:t>
            </a:r>
          </a:p>
          <a:p>
            <a:pPr algn="ctr"/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Reasons for unbelief</a:t>
            </a:r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Unexpectedly timid beginnings</a:t>
            </a:r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Unimpressive appearance</a:t>
            </a:r>
          </a:p>
        </p:txBody>
      </p:sp>
    </p:spTree>
    <p:extLst>
      <p:ext uri="{BB962C8B-B14F-4D97-AF65-F5344CB8AC3E}">
        <p14:creationId xmlns:p14="http://schemas.microsoft.com/office/powerpoint/2010/main" val="325834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41338"/>
            <a:ext cx="9144000" cy="744537"/>
          </a:xfrm>
        </p:spPr>
        <p:txBody>
          <a:bodyPr>
            <a:normAutofit/>
          </a:bodyPr>
          <a:lstStyle/>
          <a:p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Servant- sin bearer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382713"/>
            <a:ext cx="9144000" cy="444500"/>
          </a:xfrm>
        </p:spPr>
        <p:txBody>
          <a:bodyPr>
            <a:normAutofit/>
          </a:bodyPr>
          <a:lstStyle/>
          <a:p>
            <a:r>
              <a:rPr lang="en-GB" sz="1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Isaiah 52:13-53:12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4875" y="1751162"/>
            <a:ext cx="10662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en-GB" sz="20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Introduction 52:13-15</a:t>
            </a:r>
          </a:p>
          <a:p>
            <a:pPr marL="514350" indent="-514350">
              <a:buAutoNum type="alphaUcPeriod"/>
            </a:pPr>
            <a:r>
              <a:rPr lang="en-GB" sz="28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Servant’s rejection 53:1-3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38276" y="2582159"/>
            <a:ext cx="7010400" cy="218521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has believed our message? 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(v.1)</a:t>
            </a:r>
          </a:p>
          <a:p>
            <a:pPr algn="ctr"/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Reasons for unbelief</a:t>
            </a:r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Unexpectedly timid beginnings</a:t>
            </a:r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Unimpressive appearance</a:t>
            </a:r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Uninspiring career-path</a:t>
            </a:r>
          </a:p>
        </p:txBody>
      </p:sp>
    </p:spTree>
    <p:extLst>
      <p:ext uri="{BB962C8B-B14F-4D97-AF65-F5344CB8AC3E}">
        <p14:creationId xmlns:p14="http://schemas.microsoft.com/office/powerpoint/2010/main" val="65911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41338"/>
            <a:ext cx="9144000" cy="744537"/>
          </a:xfrm>
        </p:spPr>
        <p:txBody>
          <a:bodyPr>
            <a:normAutofit/>
          </a:bodyPr>
          <a:lstStyle/>
          <a:p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Servant- sin bearer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382713"/>
            <a:ext cx="9144000" cy="444500"/>
          </a:xfrm>
        </p:spPr>
        <p:txBody>
          <a:bodyPr>
            <a:normAutofit/>
          </a:bodyPr>
          <a:lstStyle/>
          <a:p>
            <a:r>
              <a:rPr lang="en-GB" sz="1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Isaiah 52:13-53:12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4875" y="1751162"/>
            <a:ext cx="10662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en-GB" sz="20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Introduction 52:13-15</a:t>
            </a:r>
          </a:p>
          <a:p>
            <a:pPr marL="514350" indent="-514350">
              <a:buAutoNum type="alphaUcPeriod"/>
            </a:pPr>
            <a:r>
              <a:rPr lang="en-GB" sz="24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Servant’s rejection 53:1-3</a:t>
            </a:r>
          </a:p>
          <a:p>
            <a:pPr marL="514350" indent="-514350">
              <a:buAutoNum type="alphaUcPeriod"/>
            </a:pPr>
            <a:r>
              <a:rPr lang="en-GB" sz="28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Servant: sin bearer 53:4-6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14732" y="3114136"/>
            <a:ext cx="5900468" cy="46166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Smitten by God? Yes: deserved? No!</a:t>
            </a:r>
          </a:p>
        </p:txBody>
      </p:sp>
    </p:spTree>
    <p:extLst>
      <p:ext uri="{BB962C8B-B14F-4D97-AF65-F5344CB8AC3E}">
        <p14:creationId xmlns:p14="http://schemas.microsoft.com/office/powerpoint/2010/main" val="3935130383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41338"/>
            <a:ext cx="9144000" cy="744537"/>
          </a:xfrm>
        </p:spPr>
        <p:txBody>
          <a:bodyPr>
            <a:normAutofit/>
          </a:bodyPr>
          <a:lstStyle/>
          <a:p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Servant- sin bearer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382713"/>
            <a:ext cx="9144000" cy="444500"/>
          </a:xfrm>
        </p:spPr>
        <p:txBody>
          <a:bodyPr>
            <a:normAutofit/>
          </a:bodyPr>
          <a:lstStyle/>
          <a:p>
            <a:r>
              <a:rPr lang="en-GB" sz="1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Isaiah 52:13-53:12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6300" y="1724025"/>
            <a:ext cx="11029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“arm of the Lord” – meaning?</a:t>
            </a:r>
          </a:p>
        </p:txBody>
      </p:sp>
    </p:spTree>
    <p:extLst>
      <p:ext uri="{BB962C8B-B14F-4D97-AF65-F5344CB8AC3E}">
        <p14:creationId xmlns:p14="http://schemas.microsoft.com/office/powerpoint/2010/main" val="4190264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41338"/>
            <a:ext cx="9144000" cy="744537"/>
          </a:xfrm>
        </p:spPr>
        <p:txBody>
          <a:bodyPr>
            <a:normAutofit/>
          </a:bodyPr>
          <a:lstStyle/>
          <a:p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Servant- sin bearer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382713"/>
            <a:ext cx="9144000" cy="444500"/>
          </a:xfrm>
        </p:spPr>
        <p:txBody>
          <a:bodyPr>
            <a:normAutofit/>
          </a:bodyPr>
          <a:lstStyle/>
          <a:p>
            <a:r>
              <a:rPr lang="en-GB" sz="1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Isaiah 52:13-53:12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4875" y="1751162"/>
            <a:ext cx="10662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en-GB" sz="20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Introduction 52:13-15</a:t>
            </a:r>
          </a:p>
          <a:p>
            <a:pPr marL="514350" indent="-514350">
              <a:buAutoNum type="alphaUcPeriod"/>
            </a:pPr>
            <a:r>
              <a:rPr lang="en-GB" sz="24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Servant’s rejection 53:1-3</a:t>
            </a:r>
          </a:p>
          <a:p>
            <a:pPr marL="514350" indent="-514350">
              <a:buAutoNum type="alphaUcPeriod"/>
            </a:pPr>
            <a:r>
              <a:rPr lang="en-GB" sz="28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Servant: sin bearer 53:4-6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14731" y="3114136"/>
            <a:ext cx="10110159" cy="76944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GB" sz="20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Smitten by God? Yes: deserved? No!</a:t>
            </a:r>
          </a:p>
          <a:p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Penal substitution not new – but substitution by Servant, yes!</a:t>
            </a:r>
          </a:p>
        </p:txBody>
      </p:sp>
    </p:spTree>
    <p:extLst>
      <p:ext uri="{BB962C8B-B14F-4D97-AF65-F5344CB8AC3E}">
        <p14:creationId xmlns:p14="http://schemas.microsoft.com/office/powerpoint/2010/main" val="92939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41338"/>
            <a:ext cx="9144000" cy="744537"/>
          </a:xfrm>
        </p:spPr>
        <p:txBody>
          <a:bodyPr>
            <a:normAutofit/>
          </a:bodyPr>
          <a:lstStyle/>
          <a:p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Servant- sin bearer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382713"/>
            <a:ext cx="9144000" cy="444500"/>
          </a:xfrm>
        </p:spPr>
        <p:txBody>
          <a:bodyPr>
            <a:normAutofit/>
          </a:bodyPr>
          <a:lstStyle/>
          <a:p>
            <a:r>
              <a:rPr lang="en-GB" sz="1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Isaiah 52:13-53:12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4875" y="1751162"/>
            <a:ext cx="10662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en-GB" sz="20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Introduction 52:13-15</a:t>
            </a:r>
          </a:p>
          <a:p>
            <a:pPr marL="514350" indent="-514350">
              <a:buAutoNum type="alphaUcPeriod"/>
            </a:pPr>
            <a:r>
              <a:rPr lang="en-GB" sz="24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Servant’s rejection 53:1-3</a:t>
            </a:r>
          </a:p>
          <a:p>
            <a:pPr marL="514350" indent="-514350">
              <a:buAutoNum type="alphaUcPeriod"/>
            </a:pPr>
            <a:r>
              <a:rPr lang="en-GB" sz="28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Servant: sin bearer 53:4-6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14731" y="3114136"/>
            <a:ext cx="10110159" cy="107721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GB" sz="20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Smitten by God? Yes: deserved? No!</a:t>
            </a:r>
          </a:p>
          <a:p>
            <a:r>
              <a:rPr lang="en-GB" sz="20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Penal substitution not new – but substitution by Servant, yes!</a:t>
            </a:r>
          </a:p>
          <a:p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are the “we” who have gone astray?</a:t>
            </a:r>
          </a:p>
        </p:txBody>
      </p:sp>
    </p:spTree>
    <p:extLst>
      <p:ext uri="{BB962C8B-B14F-4D97-AF65-F5344CB8AC3E}">
        <p14:creationId xmlns:p14="http://schemas.microsoft.com/office/powerpoint/2010/main" val="409081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41338"/>
            <a:ext cx="9144000" cy="744537"/>
          </a:xfrm>
        </p:spPr>
        <p:txBody>
          <a:bodyPr>
            <a:normAutofit/>
          </a:bodyPr>
          <a:lstStyle/>
          <a:p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Servant- sin bearer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382713"/>
            <a:ext cx="9144000" cy="444500"/>
          </a:xfrm>
        </p:spPr>
        <p:txBody>
          <a:bodyPr>
            <a:normAutofit/>
          </a:bodyPr>
          <a:lstStyle/>
          <a:p>
            <a:r>
              <a:rPr lang="en-GB" sz="1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Isaiah 52:13-53:12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4875" y="1751162"/>
            <a:ext cx="106622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en-GB" sz="20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Introduction 52:13-15</a:t>
            </a:r>
          </a:p>
          <a:p>
            <a:pPr marL="514350" indent="-514350">
              <a:buAutoNum type="alphaUcPeriod"/>
            </a:pPr>
            <a:r>
              <a:rPr lang="en-GB" sz="24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Servant’s rejection 53:1-3</a:t>
            </a:r>
          </a:p>
          <a:p>
            <a:pPr marL="514350" indent="-514350">
              <a:buAutoNum type="alphaUcPeriod"/>
            </a:pPr>
            <a:r>
              <a:rPr lang="en-GB" sz="24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Servant: sin bearer 53:4-6</a:t>
            </a:r>
          </a:p>
          <a:p>
            <a:pPr marL="514350" indent="-514350">
              <a:buAutoNum type="alphaUcPeriod"/>
            </a:pPr>
            <a:r>
              <a:rPr lang="en-GB" sz="28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Servant’s silent submission 53:7-9</a:t>
            </a:r>
          </a:p>
        </p:txBody>
      </p:sp>
    </p:spTree>
    <p:extLst>
      <p:ext uri="{BB962C8B-B14F-4D97-AF65-F5344CB8AC3E}">
        <p14:creationId xmlns:p14="http://schemas.microsoft.com/office/powerpoint/2010/main" val="1569983363"/>
      </p:ext>
    </p:extLst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41338"/>
            <a:ext cx="9144000" cy="744537"/>
          </a:xfrm>
        </p:spPr>
        <p:txBody>
          <a:bodyPr>
            <a:normAutofit/>
          </a:bodyPr>
          <a:lstStyle/>
          <a:p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Servant- sin bearer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382713"/>
            <a:ext cx="9144000" cy="444500"/>
          </a:xfrm>
        </p:spPr>
        <p:txBody>
          <a:bodyPr>
            <a:normAutofit/>
          </a:bodyPr>
          <a:lstStyle/>
          <a:p>
            <a:r>
              <a:rPr lang="en-GB" sz="1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Isaiah 52:13-53:12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4875" y="1751162"/>
            <a:ext cx="106622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en-GB" sz="20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Introduction 52:13-15</a:t>
            </a:r>
          </a:p>
          <a:p>
            <a:pPr marL="514350" indent="-514350">
              <a:buAutoNum type="alphaUcPeriod"/>
            </a:pPr>
            <a:r>
              <a:rPr lang="en-GB" sz="24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Servant’s rejection 53:1-3</a:t>
            </a:r>
          </a:p>
          <a:p>
            <a:pPr marL="514350" indent="-514350">
              <a:buAutoNum type="alphaUcPeriod"/>
            </a:pPr>
            <a:r>
              <a:rPr lang="en-GB" sz="24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Servant: sin bearer 53:4-6</a:t>
            </a:r>
          </a:p>
          <a:p>
            <a:pPr marL="514350" indent="-514350">
              <a:buAutoNum type="alphaUcPeriod"/>
            </a:pPr>
            <a:r>
              <a:rPr lang="en-GB" sz="28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Servant’s silent submission 53:7-9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6325" y="3429000"/>
            <a:ext cx="10820400" cy="46166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“God will forgive me. That’s his job” (Heinrich Heine 1797 – 1856) </a:t>
            </a:r>
          </a:p>
        </p:txBody>
      </p:sp>
    </p:spTree>
    <p:extLst>
      <p:ext uri="{BB962C8B-B14F-4D97-AF65-F5344CB8AC3E}">
        <p14:creationId xmlns:p14="http://schemas.microsoft.com/office/powerpoint/2010/main" val="426199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41338"/>
            <a:ext cx="9144000" cy="744537"/>
          </a:xfrm>
        </p:spPr>
        <p:txBody>
          <a:bodyPr>
            <a:normAutofit/>
          </a:bodyPr>
          <a:lstStyle/>
          <a:p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Servant- sin bearer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382713"/>
            <a:ext cx="9144000" cy="444500"/>
          </a:xfrm>
        </p:spPr>
        <p:txBody>
          <a:bodyPr>
            <a:normAutofit/>
          </a:bodyPr>
          <a:lstStyle/>
          <a:p>
            <a:r>
              <a:rPr lang="en-GB" sz="1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Isaiah 52:13-53:12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4875" y="1751162"/>
            <a:ext cx="106622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en-GB" sz="20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Introduction 52:13-15</a:t>
            </a:r>
          </a:p>
          <a:p>
            <a:pPr marL="514350" indent="-514350">
              <a:buAutoNum type="alphaUcPeriod"/>
            </a:pPr>
            <a:r>
              <a:rPr lang="en-GB" sz="24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Servant’s rejection 53:1-3</a:t>
            </a:r>
          </a:p>
          <a:p>
            <a:pPr marL="514350" indent="-514350">
              <a:buAutoNum type="alphaUcPeriod"/>
            </a:pPr>
            <a:r>
              <a:rPr lang="en-GB" sz="24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Servant: sin bearer 53:4-6</a:t>
            </a:r>
          </a:p>
          <a:p>
            <a:pPr marL="514350" indent="-514350">
              <a:buAutoNum type="alphaUcPeriod"/>
            </a:pPr>
            <a:r>
              <a:rPr lang="en-GB" sz="28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Servant’s silent submission 53:7-9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85850" y="3429000"/>
            <a:ext cx="10763249" cy="76944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“God will forgive me. That’s his job” (Heinrich Heine 1797 – 1856)</a:t>
            </a:r>
          </a:p>
          <a:p>
            <a:r>
              <a:rPr lang="en-GB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 was ‘killed/stricken’ for the transgressions of his people  </a:t>
            </a:r>
          </a:p>
        </p:txBody>
      </p:sp>
    </p:spTree>
    <p:extLst>
      <p:ext uri="{BB962C8B-B14F-4D97-AF65-F5344CB8AC3E}">
        <p14:creationId xmlns:p14="http://schemas.microsoft.com/office/powerpoint/2010/main" val="346741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41338"/>
            <a:ext cx="9144000" cy="744537"/>
          </a:xfrm>
        </p:spPr>
        <p:txBody>
          <a:bodyPr>
            <a:normAutofit/>
          </a:bodyPr>
          <a:lstStyle/>
          <a:p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Servant- sin bearer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382713"/>
            <a:ext cx="9144000" cy="444500"/>
          </a:xfrm>
        </p:spPr>
        <p:txBody>
          <a:bodyPr>
            <a:normAutofit/>
          </a:bodyPr>
          <a:lstStyle/>
          <a:p>
            <a:r>
              <a:rPr lang="en-GB" sz="1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Isaiah 52:13-53:12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4875" y="1751162"/>
            <a:ext cx="106622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en-GB" sz="20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Introduction 52:13-15</a:t>
            </a:r>
          </a:p>
          <a:p>
            <a:pPr marL="514350" indent="-514350">
              <a:buAutoNum type="alphaUcPeriod"/>
            </a:pPr>
            <a:r>
              <a:rPr lang="en-GB" sz="24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Servant’s rejection 53:1-3</a:t>
            </a:r>
          </a:p>
          <a:p>
            <a:pPr marL="514350" indent="-514350">
              <a:buAutoNum type="alphaUcPeriod"/>
            </a:pPr>
            <a:r>
              <a:rPr lang="en-GB" sz="24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Servant: sin bearer 53:4-6</a:t>
            </a:r>
          </a:p>
          <a:p>
            <a:pPr marL="514350" indent="-514350">
              <a:buAutoNum type="alphaUcPeriod"/>
            </a:pPr>
            <a:r>
              <a:rPr lang="en-GB" sz="28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Servant’s silent submission 53:7-9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85850" y="3429000"/>
            <a:ext cx="10763249" cy="107721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“God will forgive me. That’s his job” (Heinrich Heine 1797 – 1856)</a:t>
            </a:r>
          </a:p>
          <a:p>
            <a:r>
              <a:rPr lang="en-GB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 was ‘killed/stricken for the transgressions of his people</a:t>
            </a:r>
          </a:p>
          <a:p>
            <a:r>
              <a:rPr lang="en-GB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Final insult: associated with the rich in his death – see 5:8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85850" y="4506218"/>
            <a:ext cx="10763249" cy="8309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GB" sz="24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“Woe to you who add house to house and join field to field till no space is left and you live alone in the land.” </a:t>
            </a:r>
            <a:endParaRPr lang="en-GB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96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41338"/>
            <a:ext cx="9144000" cy="744537"/>
          </a:xfrm>
        </p:spPr>
        <p:txBody>
          <a:bodyPr>
            <a:normAutofit/>
          </a:bodyPr>
          <a:lstStyle/>
          <a:p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Servant- sin bearer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382713"/>
            <a:ext cx="9144000" cy="444500"/>
          </a:xfrm>
        </p:spPr>
        <p:txBody>
          <a:bodyPr>
            <a:normAutofit/>
          </a:bodyPr>
          <a:lstStyle/>
          <a:p>
            <a:r>
              <a:rPr lang="en-GB" sz="1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Isaiah 52:13-53:12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4875" y="1751162"/>
            <a:ext cx="1066224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en-GB" sz="20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Introduction 52:13-15</a:t>
            </a:r>
          </a:p>
          <a:p>
            <a:pPr marL="514350" indent="-514350">
              <a:buAutoNum type="alphaUcPeriod"/>
            </a:pPr>
            <a:r>
              <a:rPr lang="en-GB" sz="24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Servant’s rejection 53:1-3</a:t>
            </a:r>
          </a:p>
          <a:p>
            <a:pPr marL="514350" indent="-514350">
              <a:buAutoNum type="alphaUcPeriod"/>
            </a:pPr>
            <a:r>
              <a:rPr lang="en-GB" sz="24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Servant: sin bearer 53:4-6</a:t>
            </a:r>
          </a:p>
          <a:p>
            <a:pPr marL="514350" indent="-514350">
              <a:buAutoNum type="alphaUcPeriod"/>
            </a:pPr>
            <a:r>
              <a:rPr lang="en-GB" sz="24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Servant’s silent submission 53:7-9</a:t>
            </a:r>
          </a:p>
          <a:p>
            <a:pPr marL="514350" indent="-514350">
              <a:buAutoNum type="alphaUcPeriod"/>
            </a:pPr>
            <a:r>
              <a:rPr lang="en-GB" sz="28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Servant’s crowning glory 53:10-12</a:t>
            </a:r>
          </a:p>
        </p:txBody>
      </p:sp>
    </p:spTree>
    <p:extLst>
      <p:ext uri="{BB962C8B-B14F-4D97-AF65-F5344CB8AC3E}">
        <p14:creationId xmlns:p14="http://schemas.microsoft.com/office/powerpoint/2010/main" val="1138659523"/>
      </p:ext>
    </p:extLst>
  </p:cSld>
  <p:clrMapOvr>
    <a:masterClrMapping/>
  </p:clrMapOvr>
  <p:transition spd="slow"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41338"/>
            <a:ext cx="9144000" cy="744537"/>
          </a:xfrm>
        </p:spPr>
        <p:txBody>
          <a:bodyPr>
            <a:normAutofit/>
          </a:bodyPr>
          <a:lstStyle/>
          <a:p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Servant- sin bearer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382713"/>
            <a:ext cx="9144000" cy="444500"/>
          </a:xfrm>
        </p:spPr>
        <p:txBody>
          <a:bodyPr>
            <a:normAutofit/>
          </a:bodyPr>
          <a:lstStyle/>
          <a:p>
            <a:r>
              <a:rPr lang="en-GB" sz="1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Isaiah 52:13-53:12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4875" y="1751162"/>
            <a:ext cx="1066224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en-GB" sz="20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Introduction 52:13-15</a:t>
            </a:r>
          </a:p>
          <a:p>
            <a:pPr marL="514350" indent="-514350">
              <a:buAutoNum type="alphaUcPeriod"/>
            </a:pPr>
            <a:r>
              <a:rPr lang="en-GB" sz="24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Servant’s rejection 53:1-3</a:t>
            </a:r>
          </a:p>
          <a:p>
            <a:pPr marL="514350" indent="-514350">
              <a:buAutoNum type="alphaUcPeriod"/>
            </a:pPr>
            <a:r>
              <a:rPr lang="en-GB" sz="24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Servant: sin bearer 53:4-6</a:t>
            </a:r>
          </a:p>
          <a:p>
            <a:pPr marL="514350" indent="-514350">
              <a:buAutoNum type="alphaUcPeriod"/>
            </a:pPr>
            <a:r>
              <a:rPr lang="en-GB" sz="24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Servant’s silent submission 53:7-9</a:t>
            </a:r>
          </a:p>
          <a:p>
            <a:pPr marL="514350" indent="-514350">
              <a:buAutoNum type="alphaUcPeriod"/>
            </a:pPr>
            <a:r>
              <a:rPr lang="en-GB" sz="28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Servant’s crowning glory 53:10-12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31985" y="3751710"/>
            <a:ext cx="9995139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Before the crown – the cross! (v.10)</a:t>
            </a:r>
          </a:p>
        </p:txBody>
      </p:sp>
    </p:spTree>
    <p:extLst>
      <p:ext uri="{BB962C8B-B14F-4D97-AF65-F5344CB8AC3E}">
        <p14:creationId xmlns:p14="http://schemas.microsoft.com/office/powerpoint/2010/main" val="150284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41338"/>
            <a:ext cx="9144000" cy="744537"/>
          </a:xfrm>
        </p:spPr>
        <p:txBody>
          <a:bodyPr>
            <a:normAutofit/>
          </a:bodyPr>
          <a:lstStyle/>
          <a:p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Servant- sin bearer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382713"/>
            <a:ext cx="9144000" cy="444500"/>
          </a:xfrm>
        </p:spPr>
        <p:txBody>
          <a:bodyPr>
            <a:normAutofit/>
          </a:bodyPr>
          <a:lstStyle/>
          <a:p>
            <a:r>
              <a:rPr lang="en-GB" sz="1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Isaiah 52:13-53:12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4875" y="1751162"/>
            <a:ext cx="1066224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en-GB" sz="20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Introduction 52:13-15</a:t>
            </a:r>
          </a:p>
          <a:p>
            <a:pPr marL="514350" indent="-514350">
              <a:buAutoNum type="alphaUcPeriod"/>
            </a:pPr>
            <a:r>
              <a:rPr lang="en-GB" sz="24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Servant’s rejection 53:1-3</a:t>
            </a:r>
          </a:p>
          <a:p>
            <a:pPr marL="514350" indent="-514350">
              <a:buAutoNum type="alphaUcPeriod"/>
            </a:pPr>
            <a:r>
              <a:rPr lang="en-GB" sz="24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Servant: sin bearer 53:4-6</a:t>
            </a:r>
          </a:p>
          <a:p>
            <a:pPr marL="514350" indent="-514350">
              <a:buAutoNum type="alphaUcPeriod"/>
            </a:pPr>
            <a:r>
              <a:rPr lang="en-GB" sz="24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Servant’s silent submission 53:7-9</a:t>
            </a:r>
          </a:p>
          <a:p>
            <a:pPr marL="514350" indent="-514350">
              <a:buAutoNum type="alphaUcPeriod"/>
            </a:pPr>
            <a:r>
              <a:rPr lang="en-GB" sz="28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Servant’s crowning glory 53:10-12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31985" y="3751710"/>
            <a:ext cx="9995139" cy="89255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Before the crown – the cross! (v.10)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Atonement, not example</a:t>
            </a:r>
          </a:p>
        </p:txBody>
      </p:sp>
    </p:spTree>
    <p:extLst>
      <p:ext uri="{BB962C8B-B14F-4D97-AF65-F5344CB8AC3E}">
        <p14:creationId xmlns:p14="http://schemas.microsoft.com/office/powerpoint/2010/main" val="180791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41338"/>
            <a:ext cx="9144000" cy="744537"/>
          </a:xfrm>
        </p:spPr>
        <p:txBody>
          <a:bodyPr>
            <a:normAutofit/>
          </a:bodyPr>
          <a:lstStyle/>
          <a:p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Servant- sin bearer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382713"/>
            <a:ext cx="9144000" cy="444500"/>
          </a:xfrm>
        </p:spPr>
        <p:txBody>
          <a:bodyPr>
            <a:normAutofit/>
          </a:bodyPr>
          <a:lstStyle/>
          <a:p>
            <a:r>
              <a:rPr lang="en-GB" sz="1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Isaiah 52:13-53:12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4875" y="1751162"/>
            <a:ext cx="1066224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en-GB" sz="20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Introduction 52:13-15</a:t>
            </a:r>
          </a:p>
          <a:p>
            <a:pPr marL="514350" indent="-514350">
              <a:buAutoNum type="alphaUcPeriod"/>
            </a:pPr>
            <a:r>
              <a:rPr lang="en-GB" sz="24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Servant’s rejection 53:1-3</a:t>
            </a:r>
          </a:p>
          <a:p>
            <a:pPr marL="514350" indent="-514350">
              <a:buAutoNum type="alphaUcPeriod"/>
            </a:pPr>
            <a:r>
              <a:rPr lang="en-GB" sz="24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Servant: sin bearer 53:4-6</a:t>
            </a:r>
          </a:p>
          <a:p>
            <a:pPr marL="514350" indent="-514350">
              <a:buAutoNum type="alphaUcPeriod"/>
            </a:pPr>
            <a:r>
              <a:rPr lang="en-GB" sz="24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Servant’s silent submission 53:7-9</a:t>
            </a:r>
          </a:p>
          <a:p>
            <a:pPr marL="514350" indent="-514350">
              <a:buAutoNum type="alphaUcPeriod"/>
            </a:pPr>
            <a:r>
              <a:rPr lang="en-GB" sz="28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Servant’s crowning glory 53:10-12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31985" y="3751710"/>
            <a:ext cx="9995139" cy="126188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Before the crown – the cross! (v.10)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Atonement, not example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Personal knowledge is the way</a:t>
            </a:r>
          </a:p>
        </p:txBody>
      </p:sp>
    </p:spTree>
    <p:extLst>
      <p:ext uri="{BB962C8B-B14F-4D97-AF65-F5344CB8AC3E}">
        <p14:creationId xmlns:p14="http://schemas.microsoft.com/office/powerpoint/2010/main" val="376194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41338"/>
            <a:ext cx="9144000" cy="744537"/>
          </a:xfrm>
        </p:spPr>
        <p:txBody>
          <a:bodyPr>
            <a:normAutofit/>
          </a:bodyPr>
          <a:lstStyle/>
          <a:p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Servant- sin bearer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382713"/>
            <a:ext cx="9144000" cy="444500"/>
          </a:xfrm>
        </p:spPr>
        <p:txBody>
          <a:bodyPr>
            <a:normAutofit/>
          </a:bodyPr>
          <a:lstStyle/>
          <a:p>
            <a:r>
              <a:rPr lang="en-GB" sz="1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Isaiah 52:13-53:12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6300" y="1724025"/>
            <a:ext cx="110299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“arm of the Lord” – meaning?</a:t>
            </a:r>
          </a:p>
          <a:p>
            <a:r>
              <a:rPr lang="en-GB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See Exodus 6 &amp; Psalm 98 – strength, power</a:t>
            </a:r>
          </a:p>
        </p:txBody>
      </p:sp>
    </p:spTree>
    <p:extLst>
      <p:ext uri="{BB962C8B-B14F-4D97-AF65-F5344CB8AC3E}">
        <p14:creationId xmlns:p14="http://schemas.microsoft.com/office/powerpoint/2010/main" val="290458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41338"/>
            <a:ext cx="9144000" cy="744537"/>
          </a:xfrm>
        </p:spPr>
        <p:txBody>
          <a:bodyPr>
            <a:normAutofit/>
          </a:bodyPr>
          <a:lstStyle/>
          <a:p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Servant- sin bearer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382713"/>
            <a:ext cx="9144000" cy="444500"/>
          </a:xfrm>
        </p:spPr>
        <p:txBody>
          <a:bodyPr>
            <a:normAutofit/>
          </a:bodyPr>
          <a:lstStyle/>
          <a:p>
            <a:r>
              <a:rPr lang="en-GB" sz="1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Isaiah 52:13-53:12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4875" y="1751162"/>
            <a:ext cx="1066224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en-GB" sz="20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Introduction 52:13-15</a:t>
            </a:r>
          </a:p>
          <a:p>
            <a:pPr marL="514350" indent="-514350">
              <a:buAutoNum type="alphaUcPeriod"/>
            </a:pPr>
            <a:r>
              <a:rPr lang="en-GB" sz="24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Servant’s rejection 53:1-3</a:t>
            </a:r>
          </a:p>
          <a:p>
            <a:pPr marL="514350" indent="-514350">
              <a:buAutoNum type="alphaUcPeriod"/>
            </a:pPr>
            <a:r>
              <a:rPr lang="en-GB" sz="24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Servant: sin bearer 53:4-6</a:t>
            </a:r>
          </a:p>
          <a:p>
            <a:pPr marL="514350" indent="-514350">
              <a:buAutoNum type="alphaUcPeriod"/>
            </a:pPr>
            <a:r>
              <a:rPr lang="en-GB" sz="24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Servant’s silent submission 53:7-9</a:t>
            </a:r>
          </a:p>
          <a:p>
            <a:pPr marL="514350" indent="-514350">
              <a:buAutoNum type="alphaUcPeriod"/>
            </a:pPr>
            <a:r>
              <a:rPr lang="en-GB" sz="28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Servant’s crowning glory 53:10-12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31985" y="3751710"/>
            <a:ext cx="9995139" cy="169277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Before the crown – the cross! (v.10)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Atonement, not example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Personal knowledge is the way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crown = (victory wreath)</a:t>
            </a:r>
          </a:p>
        </p:txBody>
      </p:sp>
    </p:spTree>
    <p:extLst>
      <p:ext uri="{BB962C8B-B14F-4D97-AF65-F5344CB8AC3E}">
        <p14:creationId xmlns:p14="http://schemas.microsoft.com/office/powerpoint/2010/main" val="390873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41338"/>
            <a:ext cx="9144000" cy="744537"/>
          </a:xfrm>
        </p:spPr>
        <p:txBody>
          <a:bodyPr>
            <a:normAutofit/>
          </a:bodyPr>
          <a:lstStyle/>
          <a:p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Servant- sin bearer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382713"/>
            <a:ext cx="9144000" cy="444500"/>
          </a:xfrm>
        </p:spPr>
        <p:txBody>
          <a:bodyPr>
            <a:normAutofit/>
          </a:bodyPr>
          <a:lstStyle/>
          <a:p>
            <a:r>
              <a:rPr lang="en-GB" sz="1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Isaiah 52:13-53:12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4875" y="1827213"/>
            <a:ext cx="10662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C0000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Applications</a:t>
            </a:r>
          </a:p>
          <a:p>
            <a:pPr marL="715963" indent="-354013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70C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See Acts 8:35 – Philip to Ethiopian eunuch</a:t>
            </a:r>
          </a:p>
        </p:txBody>
      </p:sp>
    </p:spTree>
    <p:extLst>
      <p:ext uri="{BB962C8B-B14F-4D97-AF65-F5344CB8AC3E}">
        <p14:creationId xmlns:p14="http://schemas.microsoft.com/office/powerpoint/2010/main" val="138131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41338"/>
            <a:ext cx="9144000" cy="744537"/>
          </a:xfrm>
        </p:spPr>
        <p:txBody>
          <a:bodyPr>
            <a:normAutofit/>
          </a:bodyPr>
          <a:lstStyle/>
          <a:p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Servant- sin bearer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382713"/>
            <a:ext cx="9144000" cy="444500"/>
          </a:xfrm>
        </p:spPr>
        <p:txBody>
          <a:bodyPr>
            <a:normAutofit/>
          </a:bodyPr>
          <a:lstStyle/>
          <a:p>
            <a:r>
              <a:rPr lang="en-GB" sz="1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Isaiah 52:13-53:12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4875" y="1827213"/>
            <a:ext cx="106622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C0000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Applications</a:t>
            </a:r>
          </a:p>
          <a:p>
            <a:pPr algn="ctr"/>
            <a:endParaRPr lang="en-GB" sz="2800" b="1" dirty="0">
              <a:solidFill>
                <a:srgbClr val="C00000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15963" indent="-354013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7030A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is our response?</a:t>
            </a:r>
          </a:p>
        </p:txBody>
      </p:sp>
    </p:spTree>
    <p:extLst>
      <p:ext uri="{BB962C8B-B14F-4D97-AF65-F5344CB8AC3E}">
        <p14:creationId xmlns:p14="http://schemas.microsoft.com/office/powerpoint/2010/main" val="111066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41338"/>
            <a:ext cx="9144000" cy="744537"/>
          </a:xfrm>
        </p:spPr>
        <p:txBody>
          <a:bodyPr>
            <a:normAutofit/>
          </a:bodyPr>
          <a:lstStyle/>
          <a:p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Servant- sin bearer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382713"/>
            <a:ext cx="9144000" cy="444500"/>
          </a:xfrm>
        </p:spPr>
        <p:txBody>
          <a:bodyPr>
            <a:normAutofit/>
          </a:bodyPr>
          <a:lstStyle/>
          <a:p>
            <a:r>
              <a:rPr lang="en-GB" sz="1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Isaiah 52:13-53:12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4875" y="1827213"/>
            <a:ext cx="1066224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C0000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Applications</a:t>
            </a:r>
          </a:p>
          <a:p>
            <a:pPr algn="ctr"/>
            <a:endParaRPr lang="en-GB" sz="2800" b="1" dirty="0">
              <a:solidFill>
                <a:srgbClr val="C00000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15963" indent="-354013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7030A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is our response?</a:t>
            </a:r>
          </a:p>
          <a:p>
            <a:pPr marL="715963" indent="-354013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70C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anonymity in ‘our’ sins</a:t>
            </a:r>
          </a:p>
        </p:txBody>
      </p:sp>
    </p:spTree>
    <p:extLst>
      <p:ext uri="{BB962C8B-B14F-4D97-AF65-F5344CB8AC3E}">
        <p14:creationId xmlns:p14="http://schemas.microsoft.com/office/powerpoint/2010/main" val="387371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41338"/>
            <a:ext cx="9144000" cy="744537"/>
          </a:xfrm>
        </p:spPr>
        <p:txBody>
          <a:bodyPr>
            <a:normAutofit/>
          </a:bodyPr>
          <a:lstStyle/>
          <a:p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Servant- sin bearer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382713"/>
            <a:ext cx="9144000" cy="444500"/>
          </a:xfrm>
        </p:spPr>
        <p:txBody>
          <a:bodyPr>
            <a:normAutofit/>
          </a:bodyPr>
          <a:lstStyle/>
          <a:p>
            <a:r>
              <a:rPr lang="en-GB" sz="1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Isaiah 52:13-53:12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4875" y="1827213"/>
            <a:ext cx="106622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C0000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Applications</a:t>
            </a:r>
          </a:p>
          <a:p>
            <a:pPr algn="ctr"/>
            <a:endParaRPr lang="en-GB" sz="2800" b="1" dirty="0">
              <a:solidFill>
                <a:srgbClr val="C00000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15963" indent="-354013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7030A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is our response?</a:t>
            </a:r>
          </a:p>
          <a:p>
            <a:pPr marL="715963" indent="-354013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070C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anonymity in ‘our’ sins</a:t>
            </a:r>
          </a:p>
          <a:p>
            <a:pPr marL="715963" indent="-354013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70C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Parable of wedding feast (Matthew 22)</a:t>
            </a:r>
          </a:p>
        </p:txBody>
      </p:sp>
    </p:spTree>
    <p:extLst>
      <p:ext uri="{BB962C8B-B14F-4D97-AF65-F5344CB8AC3E}">
        <p14:creationId xmlns:p14="http://schemas.microsoft.com/office/powerpoint/2010/main" val="248072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41338"/>
            <a:ext cx="9144000" cy="744537"/>
          </a:xfrm>
        </p:spPr>
        <p:txBody>
          <a:bodyPr>
            <a:normAutofit/>
          </a:bodyPr>
          <a:lstStyle/>
          <a:p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Servant- sin bearer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382713"/>
            <a:ext cx="9144000" cy="444500"/>
          </a:xfrm>
        </p:spPr>
        <p:txBody>
          <a:bodyPr>
            <a:normAutofit/>
          </a:bodyPr>
          <a:lstStyle/>
          <a:p>
            <a:r>
              <a:rPr lang="en-GB" sz="1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Isaiah 52:13-53:12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4875" y="1827213"/>
            <a:ext cx="1066224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C0000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Applications</a:t>
            </a:r>
          </a:p>
          <a:p>
            <a:pPr algn="ctr"/>
            <a:endParaRPr lang="en-GB" sz="2800" b="1" dirty="0">
              <a:solidFill>
                <a:srgbClr val="C00000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15963" indent="-354013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7030A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is our response?</a:t>
            </a:r>
          </a:p>
          <a:p>
            <a:pPr marL="715963" indent="-354013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070C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anonymity in ‘our’ sins</a:t>
            </a:r>
          </a:p>
          <a:p>
            <a:pPr marL="715963" indent="-354013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70C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Parable of wedding feast (Matthew 22)</a:t>
            </a:r>
          </a:p>
          <a:p>
            <a:pPr marL="715963" indent="-354013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70C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Indifference?</a:t>
            </a:r>
          </a:p>
        </p:txBody>
      </p:sp>
    </p:spTree>
    <p:extLst>
      <p:ext uri="{BB962C8B-B14F-4D97-AF65-F5344CB8AC3E}">
        <p14:creationId xmlns:p14="http://schemas.microsoft.com/office/powerpoint/2010/main" val="328809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41338"/>
            <a:ext cx="9144000" cy="744537"/>
          </a:xfrm>
        </p:spPr>
        <p:txBody>
          <a:bodyPr>
            <a:normAutofit/>
          </a:bodyPr>
          <a:lstStyle/>
          <a:p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Servant- sin bearer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382713"/>
            <a:ext cx="9144000" cy="444500"/>
          </a:xfrm>
        </p:spPr>
        <p:txBody>
          <a:bodyPr>
            <a:normAutofit/>
          </a:bodyPr>
          <a:lstStyle/>
          <a:p>
            <a:r>
              <a:rPr lang="en-GB" sz="1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Isaiah 52:13-53:12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4875" y="1827213"/>
            <a:ext cx="106622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C0000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Applications</a:t>
            </a:r>
          </a:p>
          <a:p>
            <a:pPr algn="ctr"/>
            <a:endParaRPr lang="en-GB" sz="2800" b="1" dirty="0">
              <a:solidFill>
                <a:srgbClr val="C00000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15963" indent="-354013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7030A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is our response?</a:t>
            </a:r>
          </a:p>
          <a:p>
            <a:pPr marL="715963" indent="-354013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7030A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Living the Life</a:t>
            </a:r>
          </a:p>
        </p:txBody>
      </p:sp>
    </p:spTree>
    <p:extLst>
      <p:ext uri="{BB962C8B-B14F-4D97-AF65-F5344CB8AC3E}">
        <p14:creationId xmlns:p14="http://schemas.microsoft.com/office/powerpoint/2010/main" val="358333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41338"/>
            <a:ext cx="9144000" cy="744537"/>
          </a:xfrm>
        </p:spPr>
        <p:txBody>
          <a:bodyPr>
            <a:normAutofit/>
          </a:bodyPr>
          <a:lstStyle/>
          <a:p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Servant- sin bearer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382713"/>
            <a:ext cx="9144000" cy="444500"/>
          </a:xfrm>
        </p:spPr>
        <p:txBody>
          <a:bodyPr>
            <a:normAutofit/>
          </a:bodyPr>
          <a:lstStyle/>
          <a:p>
            <a:r>
              <a:rPr lang="en-GB" sz="1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Isaiah 52:13-53:12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4875" y="1827213"/>
            <a:ext cx="1066224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C0000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Applications</a:t>
            </a:r>
          </a:p>
          <a:p>
            <a:pPr algn="ctr"/>
            <a:endParaRPr lang="en-GB" sz="2800" b="1" dirty="0">
              <a:solidFill>
                <a:srgbClr val="C00000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15963" indent="-354013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7030A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is our response?</a:t>
            </a:r>
          </a:p>
          <a:p>
            <a:pPr marL="715963" indent="-354013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7030A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Living the Life</a:t>
            </a:r>
          </a:p>
          <a:p>
            <a:pPr marL="1173163" lvl="1" indent="-354013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70C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burden of servanthood</a:t>
            </a:r>
          </a:p>
        </p:txBody>
      </p:sp>
    </p:spTree>
    <p:extLst>
      <p:ext uri="{BB962C8B-B14F-4D97-AF65-F5344CB8AC3E}">
        <p14:creationId xmlns:p14="http://schemas.microsoft.com/office/powerpoint/2010/main" val="276544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41338"/>
            <a:ext cx="9144000" cy="744537"/>
          </a:xfrm>
        </p:spPr>
        <p:txBody>
          <a:bodyPr>
            <a:normAutofit/>
          </a:bodyPr>
          <a:lstStyle/>
          <a:p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Servant- sin bearer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382713"/>
            <a:ext cx="9144000" cy="444500"/>
          </a:xfrm>
        </p:spPr>
        <p:txBody>
          <a:bodyPr>
            <a:normAutofit/>
          </a:bodyPr>
          <a:lstStyle/>
          <a:p>
            <a:r>
              <a:rPr lang="en-GB" sz="1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Isaiah 52:13-53:12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4875" y="1827213"/>
            <a:ext cx="1066224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C0000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Applications</a:t>
            </a:r>
          </a:p>
          <a:p>
            <a:pPr algn="ctr"/>
            <a:endParaRPr lang="en-GB" sz="2800" b="1" dirty="0">
              <a:solidFill>
                <a:srgbClr val="C00000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15963" indent="-354013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7030A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is our response?</a:t>
            </a:r>
          </a:p>
          <a:p>
            <a:pPr marL="715963" indent="-354013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7030A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Living the Life</a:t>
            </a:r>
          </a:p>
          <a:p>
            <a:pPr marL="1173163" lvl="1" indent="-354013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70C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burden of servanthood</a:t>
            </a:r>
          </a:p>
          <a:p>
            <a:pPr marL="1173163" lvl="1" indent="-354013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70C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is </a:t>
            </a:r>
            <a:r>
              <a:rPr lang="en-GB" sz="2800" b="1">
                <a:solidFill>
                  <a:srgbClr val="0070C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“success”?</a:t>
            </a:r>
            <a:endParaRPr lang="en-GB" sz="2800" b="1" dirty="0">
              <a:solidFill>
                <a:srgbClr val="0070C0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39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41338"/>
            <a:ext cx="9144000" cy="744537"/>
          </a:xfrm>
        </p:spPr>
        <p:txBody>
          <a:bodyPr>
            <a:normAutofit/>
          </a:bodyPr>
          <a:lstStyle/>
          <a:p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Servant- sin bearer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382713"/>
            <a:ext cx="9144000" cy="444500"/>
          </a:xfrm>
        </p:spPr>
        <p:txBody>
          <a:bodyPr>
            <a:normAutofit/>
          </a:bodyPr>
          <a:lstStyle/>
          <a:p>
            <a:r>
              <a:rPr lang="en-GB" sz="1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Isaiah 52:13-53:12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6300" y="1724025"/>
            <a:ext cx="1102995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“arm of the Lord” – meaning?</a:t>
            </a:r>
          </a:p>
          <a:p>
            <a:r>
              <a:rPr lang="en-GB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See Exodus 6 &amp; Psalm 98 – strength, power</a:t>
            </a:r>
          </a:p>
          <a:p>
            <a:r>
              <a:rPr lang="en-GB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Isaiah 40 = tenderness, compassion</a:t>
            </a:r>
          </a:p>
        </p:txBody>
      </p:sp>
    </p:spTree>
    <p:extLst>
      <p:ext uri="{BB962C8B-B14F-4D97-AF65-F5344CB8AC3E}">
        <p14:creationId xmlns:p14="http://schemas.microsoft.com/office/powerpoint/2010/main" val="1467141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41338"/>
            <a:ext cx="9144000" cy="744537"/>
          </a:xfrm>
        </p:spPr>
        <p:txBody>
          <a:bodyPr>
            <a:normAutofit/>
          </a:bodyPr>
          <a:lstStyle/>
          <a:p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Servant- sin bearer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382713"/>
            <a:ext cx="9144000" cy="444500"/>
          </a:xfrm>
        </p:spPr>
        <p:txBody>
          <a:bodyPr>
            <a:normAutofit/>
          </a:bodyPr>
          <a:lstStyle/>
          <a:p>
            <a:r>
              <a:rPr lang="en-GB" sz="1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Isaiah 52:13-53:12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6300" y="1724025"/>
            <a:ext cx="110299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“arm of the Lord” – meaning?</a:t>
            </a:r>
          </a:p>
          <a:p>
            <a:r>
              <a:rPr lang="en-GB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See Exodus 6 &amp; Psalm 98 – strength, power</a:t>
            </a:r>
          </a:p>
          <a:p>
            <a:r>
              <a:rPr lang="en-GB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Isaiah 40 = tenderness, compassion</a:t>
            </a:r>
          </a:p>
          <a:p>
            <a:r>
              <a:rPr lang="en-GB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Isaiah 50:2; 51:5; 52:10 – </a:t>
            </a:r>
            <a:r>
              <a:rPr lang="en-GB" sz="3600" b="1" dirty="0">
                <a:solidFill>
                  <a:schemeClr val="tx2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wait for it…</a:t>
            </a:r>
          </a:p>
        </p:txBody>
      </p:sp>
    </p:spTree>
    <p:extLst>
      <p:ext uri="{BB962C8B-B14F-4D97-AF65-F5344CB8AC3E}">
        <p14:creationId xmlns:p14="http://schemas.microsoft.com/office/powerpoint/2010/main" val="1740703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41338"/>
            <a:ext cx="9144000" cy="744537"/>
          </a:xfrm>
        </p:spPr>
        <p:txBody>
          <a:bodyPr>
            <a:normAutofit/>
          </a:bodyPr>
          <a:lstStyle/>
          <a:p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Servant- sin bearer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382713"/>
            <a:ext cx="9144000" cy="444500"/>
          </a:xfrm>
        </p:spPr>
        <p:txBody>
          <a:bodyPr>
            <a:normAutofit/>
          </a:bodyPr>
          <a:lstStyle/>
          <a:p>
            <a:r>
              <a:rPr lang="en-GB" sz="1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Isaiah 52:13-53:12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6300" y="1724025"/>
            <a:ext cx="1102995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“arm of the Lord” – meaning?</a:t>
            </a:r>
          </a:p>
          <a:p>
            <a:r>
              <a:rPr lang="en-GB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See Exodus 6 &amp; Psalm 98 – strength, power</a:t>
            </a:r>
          </a:p>
          <a:p>
            <a:r>
              <a:rPr lang="en-GB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Isaiah 40 = tenderness, compassion</a:t>
            </a:r>
          </a:p>
          <a:p>
            <a:r>
              <a:rPr lang="en-GB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Isaiah 50:2; 51:5; 52:10 – </a:t>
            </a:r>
            <a:r>
              <a:rPr lang="en-GB" sz="2800" b="1" dirty="0">
                <a:solidFill>
                  <a:schemeClr val="tx2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wait for it…</a:t>
            </a:r>
          </a:p>
          <a:p>
            <a:r>
              <a:rPr lang="en-GB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“Behold my servant…” 42:1 [ESV]; 52:13)</a:t>
            </a:r>
          </a:p>
        </p:txBody>
      </p:sp>
    </p:spTree>
    <p:extLst>
      <p:ext uri="{BB962C8B-B14F-4D97-AF65-F5344CB8AC3E}">
        <p14:creationId xmlns:p14="http://schemas.microsoft.com/office/powerpoint/2010/main" val="3522642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41338"/>
            <a:ext cx="9144000" cy="744537"/>
          </a:xfrm>
        </p:spPr>
        <p:txBody>
          <a:bodyPr>
            <a:normAutofit/>
          </a:bodyPr>
          <a:lstStyle/>
          <a:p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Servant- sin bearer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382713"/>
            <a:ext cx="9144000" cy="444500"/>
          </a:xfrm>
        </p:spPr>
        <p:txBody>
          <a:bodyPr>
            <a:normAutofit/>
          </a:bodyPr>
          <a:lstStyle/>
          <a:p>
            <a:r>
              <a:rPr lang="en-GB" sz="1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Isaiah 52:13-53:12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6300" y="1724025"/>
            <a:ext cx="1102995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“arm of the Lord” – meaning?</a:t>
            </a:r>
          </a:p>
          <a:p>
            <a:r>
              <a:rPr lang="en-GB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See Exodus 6 &amp; Psalm 98 – strength, power</a:t>
            </a:r>
          </a:p>
          <a:p>
            <a:r>
              <a:rPr lang="en-GB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Isaiah 40 = tenderness, compassion</a:t>
            </a:r>
          </a:p>
          <a:p>
            <a:r>
              <a:rPr lang="en-GB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Isaiah 50:2; 51:5; 52:10 – </a:t>
            </a:r>
            <a:r>
              <a:rPr lang="en-GB" sz="2800" b="1" dirty="0">
                <a:solidFill>
                  <a:schemeClr val="tx2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wait for it…</a:t>
            </a:r>
          </a:p>
          <a:p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“Behold my servant…” 42:1 [ESV]; 52:13)</a:t>
            </a:r>
          </a:p>
          <a:p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chemeClr val="tx2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people expected a lion and are shown…a lamb!</a:t>
            </a:r>
            <a:endParaRPr lang="en-GB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7917" y="4597879"/>
            <a:ext cx="10377577" cy="181588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“Do not weep! See, the Lion of the tribe of Judah, the Root of David has triumphed…then I saw a Lamb, looking as if it had been slain, standing in the centre of the throne…” 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(Rev.5:2,5)</a:t>
            </a:r>
            <a:endParaRPr lang="en-GB" sz="2800" b="1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63500">
                  <a:srgbClr val="FFFF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430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41338"/>
            <a:ext cx="9144000" cy="744537"/>
          </a:xfrm>
        </p:spPr>
        <p:txBody>
          <a:bodyPr>
            <a:normAutofit/>
          </a:bodyPr>
          <a:lstStyle/>
          <a:p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Servant- sin bearer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382713"/>
            <a:ext cx="9144000" cy="444500"/>
          </a:xfrm>
        </p:spPr>
        <p:txBody>
          <a:bodyPr>
            <a:normAutofit/>
          </a:bodyPr>
          <a:lstStyle/>
          <a:p>
            <a:r>
              <a:rPr lang="en-GB" sz="1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Isaiah 52:13-53:12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4875" y="1751162"/>
            <a:ext cx="1066224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Structure of this fourth ‘servant song’</a:t>
            </a:r>
          </a:p>
          <a:p>
            <a:pPr marL="514350" indent="-514350">
              <a:buAutoNum type="alphaU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Introduction 52:13-15</a:t>
            </a:r>
          </a:p>
          <a:p>
            <a:pPr marL="514350" indent="-514350">
              <a:buAutoNum type="alphaU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servant’s rejection 53:1-3</a:t>
            </a:r>
          </a:p>
          <a:p>
            <a:pPr marL="514350" indent="-514350">
              <a:buAutoNum type="alphaU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servant’s bearing of sin 53:4-6</a:t>
            </a:r>
          </a:p>
          <a:p>
            <a:pPr marL="514350" indent="-514350">
              <a:buAutoNum type="alphaU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results of that sin-bearing 53:7-9</a:t>
            </a:r>
          </a:p>
          <a:p>
            <a:pPr marL="514350" indent="-514350">
              <a:buAutoNum type="alphaU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atoning nature of his mission 53:10-12</a:t>
            </a:r>
          </a:p>
        </p:txBody>
      </p:sp>
    </p:spTree>
    <p:extLst>
      <p:ext uri="{BB962C8B-B14F-4D97-AF65-F5344CB8AC3E}">
        <p14:creationId xmlns:p14="http://schemas.microsoft.com/office/powerpoint/2010/main" val="3977275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41338"/>
            <a:ext cx="9144000" cy="744537"/>
          </a:xfrm>
        </p:spPr>
        <p:txBody>
          <a:bodyPr>
            <a:normAutofit/>
          </a:bodyPr>
          <a:lstStyle/>
          <a:p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Servant- sin bearer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382713"/>
            <a:ext cx="9144000" cy="444500"/>
          </a:xfrm>
        </p:spPr>
        <p:txBody>
          <a:bodyPr>
            <a:normAutofit/>
          </a:bodyPr>
          <a:lstStyle/>
          <a:p>
            <a:r>
              <a:rPr lang="en-GB" sz="1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Isaiah 52:13-53:12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4875" y="1751162"/>
            <a:ext cx="10662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en-GB" sz="28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Introduction 52:13-15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wisdom and final exaltation of the servant</a:t>
            </a:r>
          </a:p>
        </p:txBody>
      </p:sp>
    </p:spTree>
    <p:extLst>
      <p:ext uri="{BB962C8B-B14F-4D97-AF65-F5344CB8AC3E}">
        <p14:creationId xmlns:p14="http://schemas.microsoft.com/office/powerpoint/2010/main" val="2513624277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2786</TotalTime>
  <Words>1290</Words>
  <Application>Microsoft Office PowerPoint</Application>
  <PresentationFormat>Widescreen</PresentationFormat>
  <Paragraphs>257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Algerian</vt:lpstr>
      <vt:lpstr>Arial</vt:lpstr>
      <vt:lpstr>Broadway</vt:lpstr>
      <vt:lpstr>Calibri</vt:lpstr>
      <vt:lpstr>Calibri Light</vt:lpstr>
      <vt:lpstr>Constantia</vt:lpstr>
      <vt:lpstr>Tahoma</vt:lpstr>
      <vt:lpstr>Wingdings</vt:lpstr>
      <vt:lpstr>Office Theme</vt:lpstr>
      <vt:lpstr>The Servant- sin bearer</vt:lpstr>
      <vt:lpstr>The Servant- sin bearer</vt:lpstr>
      <vt:lpstr>The Servant- sin bearer</vt:lpstr>
      <vt:lpstr>The Servant- sin bearer</vt:lpstr>
      <vt:lpstr>The Servant- sin bearer</vt:lpstr>
      <vt:lpstr>The Servant- sin bearer</vt:lpstr>
      <vt:lpstr>The Servant- sin bearer</vt:lpstr>
      <vt:lpstr>The Servant- sin bearer</vt:lpstr>
      <vt:lpstr>The Servant- sin bearer</vt:lpstr>
      <vt:lpstr>The Servant- sin bearer</vt:lpstr>
      <vt:lpstr>The Servant- sin bearer</vt:lpstr>
      <vt:lpstr>The Servant- sin bearer</vt:lpstr>
      <vt:lpstr>The Servant- sin bearer</vt:lpstr>
      <vt:lpstr>The Servant- sin bearer</vt:lpstr>
      <vt:lpstr>The Servant- sin bearer</vt:lpstr>
      <vt:lpstr>The Servant- sin bearer</vt:lpstr>
      <vt:lpstr>The Servant- sin bearer</vt:lpstr>
      <vt:lpstr>The Servant- sin bearer</vt:lpstr>
      <vt:lpstr>The Servant- sin bearer</vt:lpstr>
      <vt:lpstr>The Servant- sin bearer</vt:lpstr>
      <vt:lpstr>The Servant- sin bearer</vt:lpstr>
      <vt:lpstr>The Servant- sin bearer</vt:lpstr>
      <vt:lpstr>The Servant- sin bearer</vt:lpstr>
      <vt:lpstr>The Servant- sin bearer</vt:lpstr>
      <vt:lpstr>The Servant- sin bearer</vt:lpstr>
      <vt:lpstr>The Servant- sin bearer</vt:lpstr>
      <vt:lpstr>The Servant- sin bearer</vt:lpstr>
      <vt:lpstr>The Servant- sin bearer</vt:lpstr>
      <vt:lpstr>The Servant- sin bearer</vt:lpstr>
      <vt:lpstr>The Servant- sin bearer</vt:lpstr>
      <vt:lpstr>The Servant- sin bearer</vt:lpstr>
      <vt:lpstr>The Servant- sin bearer</vt:lpstr>
      <vt:lpstr>The Servant- sin bearer</vt:lpstr>
      <vt:lpstr>The Servant- sin bearer</vt:lpstr>
      <vt:lpstr>The Servant- sin bearer</vt:lpstr>
      <vt:lpstr>The Servant- sin bearer</vt:lpstr>
      <vt:lpstr>The Servant- sin bearer</vt:lpstr>
      <vt:lpstr>The Servant- sin bearer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03 Servant, sin-bearer</dc:title>
  <dc:creator>Colin Howells</dc:creator>
  <cp:lastModifiedBy>Colin Howells</cp:lastModifiedBy>
  <cp:revision>50</cp:revision>
  <dcterms:created xsi:type="dcterms:W3CDTF">2016-09-23T07:20:46Z</dcterms:created>
  <dcterms:modified xsi:type="dcterms:W3CDTF">2016-10-16T08:21:04Z</dcterms:modified>
</cp:coreProperties>
</file>